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41"/>
  </p:notesMasterIdLst>
  <p:sldIdLst>
    <p:sldId id="311" r:id="rId2"/>
    <p:sldId id="256" r:id="rId3"/>
    <p:sldId id="315" r:id="rId4"/>
    <p:sldId id="262" r:id="rId5"/>
    <p:sldId id="295" r:id="rId6"/>
    <p:sldId id="281" r:id="rId7"/>
    <p:sldId id="280" r:id="rId8"/>
    <p:sldId id="265" r:id="rId9"/>
    <p:sldId id="279" r:id="rId10"/>
    <p:sldId id="266" r:id="rId11"/>
    <p:sldId id="267" r:id="rId12"/>
    <p:sldId id="278" r:id="rId13"/>
    <p:sldId id="268" r:id="rId14"/>
    <p:sldId id="269" r:id="rId15"/>
    <p:sldId id="296" r:id="rId16"/>
    <p:sldId id="271" r:id="rId17"/>
    <p:sldId id="289" r:id="rId18"/>
    <p:sldId id="290" r:id="rId19"/>
    <p:sldId id="316" r:id="rId20"/>
    <p:sldId id="291" r:id="rId21"/>
    <p:sldId id="292" r:id="rId22"/>
    <p:sldId id="293" r:id="rId23"/>
    <p:sldId id="294" r:id="rId24"/>
    <p:sldId id="260" r:id="rId25"/>
    <p:sldId id="261" r:id="rId26"/>
    <p:sldId id="310" r:id="rId27"/>
    <p:sldId id="297" r:id="rId28"/>
    <p:sldId id="282" r:id="rId29"/>
    <p:sldId id="299" r:id="rId30"/>
    <p:sldId id="301" r:id="rId31"/>
    <p:sldId id="258" r:id="rId32"/>
    <p:sldId id="285" r:id="rId33"/>
    <p:sldId id="286" r:id="rId34"/>
    <p:sldId id="287" r:id="rId35"/>
    <p:sldId id="288" r:id="rId36"/>
    <p:sldId id="313" r:id="rId37"/>
    <p:sldId id="312" r:id="rId38"/>
    <p:sldId id="303" r:id="rId39"/>
    <p:sldId id="31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6199" autoAdjust="0"/>
  </p:normalViewPr>
  <p:slideViewPr>
    <p:cSldViewPr snapToGrid="0">
      <p:cViewPr varScale="1">
        <p:scale>
          <a:sx n="99" d="100"/>
          <a:sy n="99" d="100"/>
        </p:scale>
        <p:origin x="99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688D5-592D-4615-80B5-39DEF8075E6C}" type="datetimeFigureOut">
              <a:rPr lang="en-SG" smtClean="0"/>
              <a:t>26/7/2022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0A1A9-42B7-4B33-95FE-D3D32850150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7444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regression</a:t>
            </a:r>
            <a:r>
              <a:rPr lang="en-US" baseline="0" dirty="0"/>
              <a:t> model is linear in parameter not linearity in variables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0A1A9-42B7-4B33-95FE-D3D328501505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393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perfect </a:t>
            </a:r>
            <a:r>
              <a:rPr lang="en-US" dirty="0" err="1"/>
              <a:t>multicolinearity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0A1A9-42B7-4B33-95FE-D3D328501505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460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83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69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12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8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8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955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5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29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5568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78FAC34-1C2D-4AAE-A2AD-A880F3149BCE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9FB1854-E43C-4365-9B02-59564D598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6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can.upc.edu/admoreWeb/2018/05/all-models-are-wrong-but-some-are-useful-george-e-p-box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All_models_are_wrong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hyperlink" Target="https://www.youtube.com/watch?v=LEErrhiDNGQ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hyperlink" Target="https://www.aptech.com/blog/introduction-to-the-fundamentals-of-panel-data/" TargetMode="External"/><Relationship Id="rId4" Type="http://schemas.openxmlformats.org/officeDocument/2006/relationships/hyperlink" Target="https://snapshot.canon-asia.com/th/article/eng/lesson-1-the-charm-of-dslr-camera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hyperlink" Target="https://bkenkel.com/pdaps/nonspherical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hyperlink" Target="https://www.aptech.com/blog/introduction-to-the-fundamentals-of-panel-data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hyperlink" Target="https://www.youtube.com/watch?v=0MFpOQRY0r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87CE9-3061-4684-BB00-0FBFD9F0BBCD}"/>
              </a:ext>
            </a:extLst>
          </p:cNvPr>
          <p:cNvSpPr txBox="1"/>
          <p:nvPr/>
        </p:nvSpPr>
        <p:spPr>
          <a:xfrm>
            <a:off x="258931" y="26652"/>
            <a:ext cx="11674136" cy="55399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Bahnschrift SemiBold" panose="020B0502040204020203" pitchFamily="34" charset="0"/>
              </a:rPr>
              <a:t>A Brief Introduction to Linear Regression Model with Panel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6888A-9EE7-44D8-966C-367838093E0E}"/>
              </a:ext>
            </a:extLst>
          </p:cNvPr>
          <p:cNvSpPr txBox="1"/>
          <p:nvPr/>
        </p:nvSpPr>
        <p:spPr>
          <a:xfrm>
            <a:off x="884807" y="719092"/>
            <a:ext cx="10422385" cy="44030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SemiBold" panose="020B0502040204020203" pitchFamily="34" charset="0"/>
              </a:rPr>
              <a:t>A brief overview of linear regression model assumptions.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SemiBold" panose="020B0502040204020203" pitchFamily="34" charset="0"/>
              </a:rPr>
              <a:t>A brief overview of cross-section and panel data.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SemiBold" panose="020B0502040204020203" pitchFamily="34" charset="0"/>
              </a:rPr>
              <a:t>Test of hypothesis for model specification test.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SemiBold" panose="020B0502040204020203" pitchFamily="34" charset="0"/>
              </a:rPr>
              <a:t>Brief overview of heterogeneity and endogeneity issues with panel data.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SemiBold" panose="020B0502040204020203" pitchFamily="34" charset="0"/>
              </a:rPr>
              <a:t>Between groups and between times model.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Bahnschrift SemiBold" panose="020B0502040204020203" pitchFamily="34" charset="0"/>
              </a:rPr>
              <a:t>One way and Two way fixed and random effect models overview.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E4073A-57E5-415C-B33B-60E6B19CBC17}"/>
              </a:ext>
            </a:extLst>
          </p:cNvPr>
          <p:cNvSpPr txBox="1"/>
          <p:nvPr/>
        </p:nvSpPr>
        <p:spPr>
          <a:xfrm>
            <a:off x="884807" y="5953040"/>
            <a:ext cx="10422385" cy="64633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Pinto Bhusan Datta, M.Sc. (Statistics), M.Sc. (Operation Research and Business Analytics (</a:t>
            </a:r>
            <a:r>
              <a:rPr lang="en-US" sz="1600" dirty="0">
                <a:latin typeface="Bahnschrift SemiBold" panose="020B0502040204020203" pitchFamily="34" charset="0"/>
              </a:rPr>
              <a:t>Pursuing</a:t>
            </a:r>
            <a:r>
              <a:rPr lang="en-US" dirty="0">
                <a:latin typeface="Bahnschrift SemiBold" panose="020B0502040204020203" pitchFamily="34" charset="0"/>
              </a:rPr>
              <a:t>))</a:t>
            </a:r>
          </a:p>
          <a:p>
            <a:r>
              <a:rPr lang="en-US" dirty="0">
                <a:latin typeface="Bahnschrift SemiBold" panose="020B0502040204020203" pitchFamily="34" charset="0"/>
              </a:rPr>
              <a:t>Working Student, HVB.</a:t>
            </a:r>
          </a:p>
        </p:txBody>
      </p:sp>
    </p:spTree>
    <p:extLst>
      <p:ext uri="{BB962C8B-B14F-4D97-AF65-F5344CB8AC3E}">
        <p14:creationId xmlns:p14="http://schemas.microsoft.com/office/powerpoint/2010/main" val="426784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270CFD-9618-45AB-9344-607802798363}"/>
              </a:ext>
            </a:extLst>
          </p:cNvPr>
          <p:cNvSpPr txBox="1"/>
          <p:nvPr/>
        </p:nvSpPr>
        <p:spPr>
          <a:xfrm>
            <a:off x="571125" y="1946225"/>
            <a:ext cx="10962440" cy="18487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Detection Methods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Residual plots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Durbin-Watson 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Breusch-Godfrey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78E1AD-D96B-4037-A16E-3A4F0E2ABF3F}"/>
              </a:ext>
            </a:extLst>
          </p:cNvPr>
          <p:cNvSpPr txBox="1"/>
          <p:nvPr/>
        </p:nvSpPr>
        <p:spPr>
          <a:xfrm>
            <a:off x="621428" y="3940439"/>
            <a:ext cx="10946167" cy="2783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Bahnschrift SemiBold" panose="020B0502040204020203" pitchFamily="34" charset="0"/>
              </a:rPr>
              <a:t>Treatments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Searching omitted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Generalized difference equations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dirty="0"/>
              <a:t>Advance modelling techniques 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	Univariate: ARIMA, </a:t>
            </a:r>
            <a:r>
              <a:rPr lang="en-US" sz="2000" b="1" dirty="0" err="1"/>
              <a:t>ARIMAx</a:t>
            </a:r>
            <a:r>
              <a:rPr lang="en-US" sz="2000" b="1" dirty="0"/>
              <a:t>, SARIMA, </a:t>
            </a:r>
            <a:r>
              <a:rPr lang="en-US" sz="2000" b="1" dirty="0" err="1"/>
              <a:t>SARIMAx</a:t>
            </a:r>
            <a:r>
              <a:rPr lang="en-US" sz="2000" b="1" dirty="0"/>
              <a:t>, ARCH , GARCH etc. 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		Multivariate: like VAR, machine learning (RNN, LSTM, GRU etc.)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43C8E7B-C5AB-4444-B3BB-D7D1D44A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98" y="133722"/>
            <a:ext cx="10946167" cy="735706"/>
          </a:xfr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What's the issue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4976C-3CCA-4AF3-8907-47B8627C2E45}"/>
              </a:ext>
            </a:extLst>
          </p:cNvPr>
          <p:cNvSpPr txBox="1"/>
          <p:nvPr/>
        </p:nvSpPr>
        <p:spPr>
          <a:xfrm>
            <a:off x="571125" y="969726"/>
            <a:ext cx="10962440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Due to autocorrelation, standard error will be biased as well as high prediction bias.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1DA8DF-0F63-4DDD-BD08-5BAA72EB3666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98678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7A4DDAC-8277-4872-B624-FEA5F977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806" y="5089000"/>
            <a:ext cx="10726882" cy="497734"/>
          </a:xfr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What's the issue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03496-D815-4C93-A432-51337193F8FB}"/>
              </a:ext>
            </a:extLst>
          </p:cNvPr>
          <p:cNvSpPr txBox="1"/>
          <p:nvPr/>
        </p:nvSpPr>
        <p:spPr>
          <a:xfrm>
            <a:off x="688806" y="5730487"/>
            <a:ext cx="1077718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Due to normality violation, standard error will be biased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D51C7A-0228-4AD1-8E7F-45A6BD38A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6" y="472995"/>
            <a:ext cx="2781674" cy="2826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F6BCD-C74D-444F-96A7-46B40F87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480" y="472994"/>
            <a:ext cx="8016532" cy="2826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D0F2E9-5AEC-4939-8B06-3A5DD80C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6" y="3578331"/>
            <a:ext cx="2228302" cy="6220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8DF709-DE88-47DD-ACFB-A287E74852C5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856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897BE3-16F2-462A-A1E7-7720C57825BD}"/>
              </a:ext>
            </a:extLst>
          </p:cNvPr>
          <p:cNvSpPr txBox="1"/>
          <p:nvPr/>
        </p:nvSpPr>
        <p:spPr>
          <a:xfrm>
            <a:off x="615062" y="623264"/>
            <a:ext cx="10946167" cy="27392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Detection Methods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Histogram or Q-Q plot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/>
              <a:t>Shapirio-wilk</a:t>
            </a:r>
            <a:r>
              <a:rPr lang="en-US" sz="2400" dirty="0"/>
              <a:t> 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/>
              <a:t>Kolmogrov-Smirnob</a:t>
            </a:r>
            <a:r>
              <a:rPr lang="en-US" sz="2400" dirty="0"/>
              <a:t> 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Anderson-Darling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AE932A-1701-4CA4-ADA8-436C572AAF27}"/>
              </a:ext>
            </a:extLst>
          </p:cNvPr>
          <p:cNvSpPr txBox="1"/>
          <p:nvPr/>
        </p:nvSpPr>
        <p:spPr>
          <a:xfrm>
            <a:off x="606183" y="4108250"/>
            <a:ext cx="10946167" cy="21150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hnschrift SemiBold" panose="020B0502040204020203" pitchFamily="34" charset="0"/>
              </a:rPr>
              <a:t>Treatments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Take log transformation or other variables transformations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Advance modelling techniques non-parametric methods: Stochastic Frontier.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ACAA37-00F2-4749-8930-206857195D43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7182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707A18F-A9B5-4C87-BB15-9EFD064F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2" y="2982248"/>
            <a:ext cx="10946167" cy="735706"/>
          </a:xfr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What's the issue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75635-1491-4EEE-B2EA-E9FF6FFF99AC}"/>
              </a:ext>
            </a:extLst>
          </p:cNvPr>
          <p:cNvSpPr txBox="1"/>
          <p:nvPr/>
        </p:nvSpPr>
        <p:spPr>
          <a:xfrm>
            <a:off x="619949" y="3876997"/>
            <a:ext cx="1094616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Due to </a:t>
            </a:r>
            <a:r>
              <a:rPr lang="en-US" dirty="0" err="1"/>
              <a:t>multicolinearity</a:t>
            </a:r>
            <a:r>
              <a:rPr lang="en-US" dirty="0"/>
              <a:t>, coefficients and standard error will be biased of the effected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6134E-E887-4F56-A359-D30131DCA1E5}"/>
              </a:ext>
            </a:extLst>
          </p:cNvPr>
          <p:cNvSpPr txBox="1"/>
          <p:nvPr/>
        </p:nvSpPr>
        <p:spPr>
          <a:xfrm>
            <a:off x="619949" y="4405373"/>
            <a:ext cx="10946167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Detection Methods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Scatter plot Matrix or heatmap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Variance inflation factor (VIF)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46202-0C7A-4468-A0E4-14D747C614F3}"/>
              </a:ext>
            </a:extLst>
          </p:cNvPr>
          <p:cNvSpPr txBox="1"/>
          <p:nvPr/>
        </p:nvSpPr>
        <p:spPr>
          <a:xfrm>
            <a:off x="619950" y="5401264"/>
            <a:ext cx="10946167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Treatments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Delete strong correlated variables except one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5A2AD6-7DC3-4517-9585-20BC166A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390883"/>
            <a:ext cx="2483224" cy="2000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7E987D-2F93-4467-90DA-49D8F57B6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943" y="810405"/>
            <a:ext cx="8656173" cy="923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63" y="1915037"/>
            <a:ext cx="2134496" cy="476316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6A389AA-D126-4C66-BC12-1023C42037BD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1105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2FAD5-8837-47E6-838B-176BC13A1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2" y="474955"/>
            <a:ext cx="4302593" cy="30236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47" y="474957"/>
            <a:ext cx="5696745" cy="4286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48" y="1023606"/>
            <a:ext cx="5696745" cy="2334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BFCF9D-2607-4A78-B007-9BC6604A8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3" y="4051550"/>
            <a:ext cx="4191520" cy="6192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F76E5-726F-4A9F-BF9B-CBD2259FB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2" y="4768415"/>
            <a:ext cx="4191519" cy="161463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D99D85-4EA5-4FC1-B37A-E899DA92565E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5297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78B5-DD41-46C3-B70A-F0E88F9EEDA6}"/>
              </a:ext>
            </a:extLst>
          </p:cNvPr>
          <p:cNvSpPr txBox="1">
            <a:spLocks/>
          </p:cNvSpPr>
          <p:nvPr/>
        </p:nvSpPr>
        <p:spPr>
          <a:xfrm>
            <a:off x="666047" y="748228"/>
            <a:ext cx="10291365" cy="7357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Bahnschrift SemiBold" panose="020B0502040204020203" pitchFamily="34" charset="0"/>
              </a:rPr>
              <a:t>What's the issue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92A4A-0673-4BA6-A874-493D6E6BCA3D}"/>
              </a:ext>
            </a:extLst>
          </p:cNvPr>
          <p:cNvSpPr txBox="1"/>
          <p:nvPr/>
        </p:nvSpPr>
        <p:spPr>
          <a:xfrm>
            <a:off x="664565" y="1510329"/>
            <a:ext cx="1029136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Due to endogeneity problem model can use for prediction  but not causation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BC896-C71D-4417-A8F9-4B200474FCAA}"/>
              </a:ext>
            </a:extLst>
          </p:cNvPr>
          <p:cNvSpPr txBox="1"/>
          <p:nvPr/>
        </p:nvSpPr>
        <p:spPr>
          <a:xfrm>
            <a:off x="664565" y="1906056"/>
            <a:ext cx="10291365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Detection Methods</a:t>
            </a:r>
          </a:p>
          <a:p>
            <a:endParaRPr lang="en-US" dirty="0">
              <a:latin typeface="Bahnschrift SemiBol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ahnschrift SemiBold" panose="020B0502040204020203" pitchFamily="34" charset="0"/>
              </a:rPr>
              <a:t>Model speciation test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Bahnschrift SemiBold" panose="020B0502040204020203" pitchFamily="34" charset="0"/>
              </a:rPr>
              <a:t>Test of hypothesis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70174-7D0B-4B7E-8D4D-6DB9F179BA88}"/>
              </a:ext>
            </a:extLst>
          </p:cNvPr>
          <p:cNvSpPr txBox="1"/>
          <p:nvPr/>
        </p:nvSpPr>
        <p:spPr>
          <a:xfrm>
            <a:off x="664564" y="3308412"/>
            <a:ext cx="1029136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Treatments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Using Instrumental variables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ACDCAE-B701-4E5E-B78D-194649A2B8B4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124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" y="422850"/>
            <a:ext cx="10613674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itchFamily="34" charset="0"/>
              </a:rPr>
              <a:t>Other assumptions: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3346" y="1468636"/>
            <a:ext cx="1061367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b="1" dirty="0"/>
              <a:t>Full-Rank:</a:t>
            </a:r>
          </a:p>
          <a:p>
            <a:r>
              <a:rPr lang="en-US" sz="2400" b="1" dirty="0"/>
              <a:t>The number of parameters must be less than number of observations.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3343" y="3429000"/>
            <a:ext cx="10613675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b="1" dirty="0"/>
              <a:t>The explanatory variable in the given sample must not be the same </a:t>
            </a:r>
          </a:p>
          <a:p>
            <a:r>
              <a:rPr lang="en-US" sz="2400" b="1" dirty="0"/>
              <a:t>      </a:t>
            </a:r>
            <a:r>
              <a:rPr lang="en-US" sz="2400" b="1" dirty="0" err="1"/>
              <a:t>i.e</a:t>
            </a:r>
            <a:r>
              <a:rPr lang="en-US" sz="2400" b="1" dirty="0"/>
              <a:t> </a:t>
            </a:r>
            <a:r>
              <a:rPr lang="en-US" sz="2400" b="1" dirty="0" err="1"/>
              <a:t>Var</a:t>
            </a:r>
            <a:r>
              <a:rPr lang="en-US" sz="2400" b="1" dirty="0"/>
              <a:t>(X) must be finite positive value.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344" y="4401099"/>
            <a:ext cx="1061367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b="1" dirty="0"/>
              <a:t>Zero covariance between error and explanatory variables.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3344" y="2440735"/>
            <a:ext cx="10613674" cy="830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400" b="1" dirty="0"/>
              <a:t>Data Generation:</a:t>
            </a:r>
          </a:p>
          <a:p>
            <a:r>
              <a:rPr lang="en-US" sz="2400" b="1" dirty="0"/>
              <a:t>X values fixed in repeated samples i.e. non-stochastic.</a:t>
            </a:r>
            <a:endParaRPr lang="en-SG" sz="24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F91E5A-9518-4699-955D-86E5C361C895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6148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32E36E-B0D4-40C0-84B4-A9E743800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105612"/>
            <a:ext cx="9016636" cy="513539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ADC50D-23A0-4524-866E-A04A42DD9528}"/>
              </a:ext>
            </a:extLst>
          </p:cNvPr>
          <p:cNvSpPr txBox="1"/>
          <p:nvPr/>
        </p:nvSpPr>
        <p:spPr>
          <a:xfrm>
            <a:off x="518160" y="422850"/>
            <a:ext cx="894543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ahnschrift SemiBold" pitchFamily="34" charset="0"/>
              </a:rPr>
              <a:t>The Normal Linear Regression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A8C371-6A99-4D33-A27D-FCFD1ECA560E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3626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D9A46B-25C5-41E7-9465-4D5D7E0DE294}"/>
              </a:ext>
            </a:extLst>
          </p:cNvPr>
          <p:cNvSpPr txBox="1"/>
          <p:nvPr/>
        </p:nvSpPr>
        <p:spPr>
          <a:xfrm>
            <a:off x="518160" y="422850"/>
            <a:ext cx="10613674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 SemiBold" pitchFamily="34" charset="0"/>
              </a:rPr>
              <a:t>Least Square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73AF6-71EC-497A-B14F-BFC5780A5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054960"/>
            <a:ext cx="4801270" cy="2826635"/>
          </a:xfrm>
          <a:prstGeom prst="rect">
            <a:avLst/>
          </a:prstGeom>
          <a:solidFill>
            <a:srgbClr val="FFC000"/>
          </a:solidFill>
          <a:ln w="3175">
            <a:solidFill>
              <a:schemeClr val="tx1"/>
            </a:solidFill>
            <a:prstDash val="sysDash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92F50C-63D3-46D4-8DC0-4040C1C0D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3958212"/>
            <a:ext cx="4801270" cy="36200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0C884-F1A7-490A-BD35-52A731BE4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4334357"/>
            <a:ext cx="4801270" cy="88594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CA5C00-D98E-4AC9-83ED-62225D0C9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5323227"/>
            <a:ext cx="4801270" cy="10420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DB0F2F-4CE4-42BE-B695-4C5DF92D7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33" y="1128220"/>
            <a:ext cx="5391902" cy="108600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E6E6A6-9BF8-43E7-A21D-2F4E607943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8290"/>
            <a:ext cx="2219635" cy="32389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ADF52A-1116-4E2E-B588-D5ED9B8790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5904"/>
            <a:ext cx="4191585" cy="44773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3B6ABAD-5F19-474A-9BE2-A5E9EC7FA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62902"/>
            <a:ext cx="2143424" cy="5239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1494F7E-58AE-4E95-AB24-50BF9E3927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29568"/>
            <a:ext cx="3048425" cy="9907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657DE3-8976-4A5A-96B2-E4406B8DDC07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428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C03BCC-ED93-422D-8C5A-82E4B232298F}"/>
              </a:ext>
            </a:extLst>
          </p:cNvPr>
          <p:cNvSpPr txBox="1"/>
          <p:nvPr/>
        </p:nvSpPr>
        <p:spPr>
          <a:xfrm>
            <a:off x="518160" y="206889"/>
            <a:ext cx="6889616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Bahnschrift SemiBold" panose="020B0502040204020203" pitchFamily="34" charset="0"/>
              </a:rPr>
              <a:t>Law of large numbers and Central limit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6FC4A-F059-4564-83BF-1D51FAAE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759740"/>
            <a:ext cx="1647991" cy="5435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66123-3BF0-405B-8AF9-9C1C19F1C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394504"/>
            <a:ext cx="4602306" cy="58396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A70432-F2F2-4D8B-9FBB-EEBA19B141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"/>
          <a:stretch/>
        </p:blipFill>
        <p:spPr>
          <a:xfrm>
            <a:off x="518160" y="2224840"/>
            <a:ext cx="5953661" cy="20513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03974-F87A-47F0-AAF1-05F407262A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4797509"/>
            <a:ext cx="5953660" cy="191479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9881B-35EA-4B50-A738-BD97B56918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05" y="729088"/>
            <a:ext cx="5225351" cy="1914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B01142-4D57-4A7D-B668-407E5077E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76" y="2730441"/>
            <a:ext cx="5251781" cy="19147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910A15-329B-4A0B-9CE7-FE13472C5E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706" y="4730117"/>
            <a:ext cx="5251781" cy="16920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4F04070-443F-4388-8EC2-E0FDBD396827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0307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F0154-9524-4507-9629-5D70828B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0" y="412118"/>
            <a:ext cx="10397901" cy="5725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853827-9EB6-4481-8F7D-41135744F1B5}"/>
              </a:ext>
            </a:extLst>
          </p:cNvPr>
          <p:cNvSpPr txBox="1"/>
          <p:nvPr/>
        </p:nvSpPr>
        <p:spPr>
          <a:xfrm>
            <a:off x="1260629" y="6462944"/>
            <a:ext cx="7972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3"/>
              </a:rPr>
              <a:t>“All models are wrong, but some are useful”. George E. P. Box – </a:t>
            </a:r>
            <a:r>
              <a:rPr lang="en-US" sz="800" dirty="0" err="1">
                <a:hlinkClick r:id="rId3"/>
              </a:rPr>
              <a:t>AdMoRe</a:t>
            </a:r>
            <a:r>
              <a:rPr lang="en-US" sz="800" dirty="0">
                <a:hlinkClick r:id="rId3"/>
              </a:rPr>
              <a:t> ITN (upc.edu)</a:t>
            </a:r>
            <a:endParaRPr lang="en-US" sz="800" dirty="0"/>
          </a:p>
          <a:p>
            <a:r>
              <a:rPr lang="en-US" sz="800" dirty="0" err="1"/>
              <a:t>Details:</a:t>
            </a:r>
            <a:r>
              <a:rPr lang="en-US" sz="800" dirty="0" err="1">
                <a:hlinkClick r:id="rId4"/>
              </a:rPr>
              <a:t>All</a:t>
            </a:r>
            <a:r>
              <a:rPr lang="en-US" sz="800" dirty="0">
                <a:hlinkClick r:id="rId4"/>
              </a:rPr>
              <a:t> models are wrong - Wikipedia</a:t>
            </a:r>
            <a:endParaRPr lang="en-US" sz="8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CB5664-3F72-4295-9AFF-B4FF9B08FF7D}"/>
              </a:ext>
            </a:extLst>
          </p:cNvPr>
          <p:cNvSpPr/>
          <p:nvPr/>
        </p:nvSpPr>
        <p:spPr>
          <a:xfrm>
            <a:off x="11778114" y="6462944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8423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B111BF-82AB-42C6-85A4-3B9977D7C50C}"/>
              </a:ext>
            </a:extLst>
          </p:cNvPr>
          <p:cNvSpPr txBox="1"/>
          <p:nvPr/>
        </p:nvSpPr>
        <p:spPr>
          <a:xfrm>
            <a:off x="292963" y="305149"/>
            <a:ext cx="5175683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Finite sample properties of Least square estimator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30E16-01AB-417D-98B6-4555913A5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4" y="818481"/>
            <a:ext cx="5175682" cy="19665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9D19B-FA87-4ABC-A639-36A201433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3833137"/>
            <a:ext cx="5175683" cy="7299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16EAC-D9EF-4901-A62B-F1A1B74F6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1" y="4692822"/>
            <a:ext cx="5175681" cy="3385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21A675-046D-4CE3-8CE6-3C6A0AB7F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2" y="5195276"/>
            <a:ext cx="5175681" cy="16627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2EB055-DAB7-4B11-AD62-2B432AD32167}"/>
              </a:ext>
            </a:extLst>
          </p:cNvPr>
          <p:cNvSpPr txBox="1"/>
          <p:nvPr/>
        </p:nvSpPr>
        <p:spPr>
          <a:xfrm>
            <a:off x="213061" y="3167577"/>
            <a:ext cx="5175683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Ordinary Least squares estimator and its variance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1D974E-BE57-4E63-BF92-EBC1F85D41CA}"/>
              </a:ext>
            </a:extLst>
          </p:cNvPr>
          <p:cNvSpPr txBox="1"/>
          <p:nvPr/>
        </p:nvSpPr>
        <p:spPr>
          <a:xfrm>
            <a:off x="6189216" y="288272"/>
            <a:ext cx="5511553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Testing a Hypothesis about coefficient and Regression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4F31E-ACE1-4819-9B26-C95F654112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6"/>
          <a:stretch/>
        </p:blipFill>
        <p:spPr>
          <a:xfrm>
            <a:off x="6189216" y="906282"/>
            <a:ext cx="4621328" cy="6683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DF003C-3621-4026-8204-FED655BA4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15" y="1734176"/>
            <a:ext cx="4621327" cy="7236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ED2196-4744-4DD7-8EC2-4C9DF5634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15" y="2662311"/>
            <a:ext cx="4621327" cy="66837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08C0C75-7A12-42AF-968C-0508166C8547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8280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21947C-0ACF-4C4C-BF2D-78B698BF9198}"/>
              </a:ext>
            </a:extLst>
          </p:cNvPr>
          <p:cNvSpPr txBox="1"/>
          <p:nvPr/>
        </p:nvSpPr>
        <p:spPr>
          <a:xfrm>
            <a:off x="888170" y="336965"/>
            <a:ext cx="5397623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Large sample properties and instrumental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AAF62-16B7-4D56-A012-FA74DAB8B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" y="797618"/>
            <a:ext cx="5397623" cy="7555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0FF35-A3C4-4902-9155-B0BFF26E2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" y="1675304"/>
            <a:ext cx="5397623" cy="110302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8121B-6EE4-4272-8362-088FEF1C5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" y="2900423"/>
            <a:ext cx="5397623" cy="3330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1F9A56-D971-4BEA-9D5B-0A67BD678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01" y="3302674"/>
            <a:ext cx="2867425" cy="4437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D2520A6-F815-42F3-BA37-F1A8B7EC8969}"/>
              </a:ext>
            </a:extLst>
          </p:cNvPr>
          <p:cNvCxnSpPr>
            <a:cxnSpLocks/>
            <a:stCxn id="16" idx="2"/>
          </p:cNvCxnSpPr>
          <p:nvPr/>
        </p:nvCxnSpPr>
        <p:spPr>
          <a:xfrm rot="5400000">
            <a:off x="3915801" y="1443762"/>
            <a:ext cx="122099" cy="472732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501998-65CC-40C1-9029-63CE27A5B46D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8274738" y="1812152"/>
            <a:ext cx="122099" cy="3990547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D59B1E-7D6E-419B-B4B8-15FC3B7C75B6}"/>
              </a:ext>
            </a:extLst>
          </p:cNvPr>
          <p:cNvCxnSpPr>
            <a:cxnSpLocks/>
          </p:cNvCxnSpPr>
          <p:nvPr/>
        </p:nvCxnSpPr>
        <p:spPr>
          <a:xfrm>
            <a:off x="10313302" y="3868475"/>
            <a:ext cx="0" cy="2930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8D5AFB1-A950-4E2B-8245-8B49CCCE1F69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1588032" y="3868475"/>
            <a:ext cx="25154" cy="1545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365FE2F-D1A7-4F5A-A456-06A463ECA462}"/>
              </a:ext>
            </a:extLst>
          </p:cNvPr>
          <p:cNvSpPr txBox="1"/>
          <p:nvPr/>
        </p:nvSpPr>
        <p:spPr>
          <a:xfrm>
            <a:off x="879306" y="4023068"/>
            <a:ext cx="141745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Independent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4F0DC0-C881-4C88-811A-DF157B2D391B}"/>
              </a:ext>
            </a:extLst>
          </p:cNvPr>
          <p:cNvSpPr txBox="1"/>
          <p:nvPr/>
        </p:nvSpPr>
        <p:spPr>
          <a:xfrm>
            <a:off x="9638603" y="4023068"/>
            <a:ext cx="1331643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Correlated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CBB8D3-7413-4E51-A934-1E6BB4D323D7}"/>
              </a:ext>
            </a:extLst>
          </p:cNvPr>
          <p:cNvCxnSpPr>
            <a:cxnSpLocks/>
          </p:cNvCxnSpPr>
          <p:nvPr/>
        </p:nvCxnSpPr>
        <p:spPr>
          <a:xfrm>
            <a:off x="1595431" y="4323311"/>
            <a:ext cx="0" cy="1387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3A91EDD-AE0B-4A45-AB7B-CAB08C2ADC3B}"/>
              </a:ext>
            </a:extLst>
          </p:cNvPr>
          <p:cNvSpPr txBox="1"/>
          <p:nvPr/>
        </p:nvSpPr>
        <p:spPr>
          <a:xfrm>
            <a:off x="879306" y="4447023"/>
            <a:ext cx="489749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OLS estimation procedure for the value of the Coefficient is Unbiased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AA2442-D94E-4BB2-AF76-D05279B238CB}"/>
              </a:ext>
            </a:extLst>
          </p:cNvPr>
          <p:cNvCxnSpPr>
            <a:cxnSpLocks/>
          </p:cNvCxnSpPr>
          <p:nvPr/>
        </p:nvCxnSpPr>
        <p:spPr>
          <a:xfrm>
            <a:off x="1694046" y="4901844"/>
            <a:ext cx="0" cy="1145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10D308CB-3F81-477C-AEAA-044521C93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6" y="5016410"/>
            <a:ext cx="2148396" cy="3945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7CDF3B8-D26E-4587-8423-B1AD28396995}"/>
              </a:ext>
            </a:extLst>
          </p:cNvPr>
          <p:cNvCxnSpPr>
            <a:cxnSpLocks/>
          </p:cNvCxnSpPr>
          <p:nvPr/>
        </p:nvCxnSpPr>
        <p:spPr>
          <a:xfrm>
            <a:off x="1613186" y="5422273"/>
            <a:ext cx="0" cy="1935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CC044C4-F258-4063-8D4B-3FA503A6E7FA}"/>
              </a:ext>
            </a:extLst>
          </p:cNvPr>
          <p:cNvSpPr txBox="1"/>
          <p:nvPr/>
        </p:nvSpPr>
        <p:spPr>
          <a:xfrm>
            <a:off x="879306" y="6211669"/>
            <a:ext cx="2503502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The OLS estimation procedure is BLUE and the coefficient standard error may be trusted.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BD4D97-CBA4-448D-BB11-DF2A57C3D1F0}"/>
              </a:ext>
            </a:extLst>
          </p:cNvPr>
          <p:cNvSpPr txBox="1"/>
          <p:nvPr/>
        </p:nvSpPr>
        <p:spPr>
          <a:xfrm>
            <a:off x="879306" y="5632821"/>
            <a:ext cx="2077375" cy="2769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Satisfied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0A0007-8E72-4BF1-8384-DA80D683CE5D}"/>
              </a:ext>
            </a:extLst>
          </p:cNvPr>
          <p:cNvCxnSpPr>
            <a:cxnSpLocks/>
          </p:cNvCxnSpPr>
          <p:nvPr/>
        </p:nvCxnSpPr>
        <p:spPr>
          <a:xfrm>
            <a:off x="1595431" y="5940441"/>
            <a:ext cx="0" cy="2712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Curved 80">
            <a:extLst>
              <a:ext uri="{FF2B5EF4-FFF2-40B4-BE49-F238E27FC236}">
                <a16:creationId xmlns:a16="http://schemas.microsoft.com/office/drawing/2014/main" id="{1A3FE650-DC6E-4A17-A0CE-2DE0B683E3C0}"/>
              </a:ext>
            </a:extLst>
          </p:cNvPr>
          <p:cNvCxnSpPr>
            <a:cxnSpLocks/>
            <a:stCxn id="65" idx="3"/>
            <a:endCxn id="84" idx="1"/>
          </p:cNvCxnSpPr>
          <p:nvPr/>
        </p:nvCxnSpPr>
        <p:spPr>
          <a:xfrm>
            <a:off x="3027702" y="5213709"/>
            <a:ext cx="550402" cy="506431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690A322-2F46-42C4-BA25-803AE041E7FE}"/>
              </a:ext>
            </a:extLst>
          </p:cNvPr>
          <p:cNvSpPr txBox="1"/>
          <p:nvPr/>
        </p:nvSpPr>
        <p:spPr>
          <a:xfrm>
            <a:off x="3578104" y="5473918"/>
            <a:ext cx="2840852" cy="4924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If “</a:t>
            </a:r>
            <a:r>
              <a:rPr lang="en-US" sz="1400" b="1" dirty="0"/>
              <a:t>Violated</a:t>
            </a:r>
            <a:r>
              <a:rPr lang="en-US" sz="1200" b="1" dirty="0"/>
              <a:t>” then use alternative approach like GLS.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90215A5-3127-4866-AA13-DDAD73F0F3FD}"/>
              </a:ext>
            </a:extLst>
          </p:cNvPr>
          <p:cNvSpPr txBox="1"/>
          <p:nvPr/>
        </p:nvSpPr>
        <p:spPr>
          <a:xfrm>
            <a:off x="9216918" y="4649413"/>
            <a:ext cx="2561196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Use alternative approach which may be biased but consistent.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24A39722-2580-474B-8777-697726A93117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10304425" y="4300067"/>
            <a:ext cx="8878" cy="324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65D18734-DFCA-4F5A-B2D8-5DD532203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2" y="935866"/>
            <a:ext cx="2624829" cy="17681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C35593D-5C2F-4D4B-BCE5-D8DEB0CF3917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029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8" grpId="0" animBg="1"/>
      <p:bldP spid="69" grpId="0" animBg="1"/>
      <p:bldP spid="70" grpId="0" animBg="1"/>
      <p:bldP spid="84" grpId="0" animBg="1"/>
      <p:bldP spid="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CD08B5-81C5-447A-8648-5B3832F0095B}"/>
              </a:ext>
            </a:extLst>
          </p:cNvPr>
          <p:cNvSpPr txBox="1"/>
          <p:nvPr/>
        </p:nvSpPr>
        <p:spPr>
          <a:xfrm>
            <a:off x="1645546" y="339033"/>
            <a:ext cx="5397623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Others measures for assessing prediction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D62D6-68A5-4332-B86F-27BC97C9E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46" y="709094"/>
            <a:ext cx="2553056" cy="6142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99999-A3B0-42C2-B18F-E8CDEC04A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46" y="1486735"/>
            <a:ext cx="2553056" cy="5048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B8676F-EED6-4BCC-9D20-194BC1C64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46" y="2155058"/>
            <a:ext cx="2553056" cy="630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346EC1-0033-43AA-A3F5-D32A625E5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546" y="2949157"/>
            <a:ext cx="4492101" cy="35820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AED6B-89D2-4C68-AC68-70A94A123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9" y="784267"/>
            <a:ext cx="3593850" cy="25743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02C20E-9FE5-490C-A6C4-431063CD49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169" y="3679257"/>
            <a:ext cx="3593850" cy="28519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505A6C-EDF0-45AE-A1F8-EA1F904CF0F9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19223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6DA7DF-CD13-4EC6-B58B-EC94D613408A}"/>
              </a:ext>
            </a:extLst>
          </p:cNvPr>
          <p:cNvSpPr txBox="1"/>
          <p:nvPr/>
        </p:nvSpPr>
        <p:spPr>
          <a:xfrm>
            <a:off x="965114" y="115552"/>
            <a:ext cx="5397623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Model Specification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6BF9C-9741-417F-8108-FA646D4827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57"/>
          <a:stretch/>
        </p:blipFill>
        <p:spPr>
          <a:xfrm>
            <a:off x="965115" y="523334"/>
            <a:ext cx="5743852" cy="18737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24EE7E-01B4-4537-B70B-B6E6D8E71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26"/>
          <a:stretch/>
        </p:blipFill>
        <p:spPr>
          <a:xfrm>
            <a:off x="965114" y="2466342"/>
            <a:ext cx="5743853" cy="25052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CB6F59-CF9C-452A-BC33-55674D826DA9}"/>
              </a:ext>
            </a:extLst>
          </p:cNvPr>
          <p:cNvSpPr txBox="1"/>
          <p:nvPr/>
        </p:nvSpPr>
        <p:spPr>
          <a:xfrm>
            <a:off x="275208" y="6388218"/>
            <a:ext cx="447434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Regression Specification - YouTube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346D1-AD15-41EE-8EFF-F601D81593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14" y="5040866"/>
            <a:ext cx="5743853" cy="13473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9190C-2DC3-4E68-AE15-09BBDE8527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36" y="523334"/>
            <a:ext cx="4500977" cy="2301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242E09-F186-4604-B1BB-A49160182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38" y="869818"/>
            <a:ext cx="4500976" cy="5918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5D790E-D480-42C9-8EF3-E5099AB156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36" y="1604094"/>
            <a:ext cx="4500976" cy="10790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B91617-658D-451C-924E-0C5C4EB6BFE4}"/>
              </a:ext>
            </a:extLst>
          </p:cNvPr>
          <p:cNvSpPr txBox="1"/>
          <p:nvPr/>
        </p:nvSpPr>
        <p:spPr>
          <a:xfrm>
            <a:off x="7277136" y="2869177"/>
            <a:ext cx="450097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Others Specification Tests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5010F5-9B4C-4C7B-9D6E-B07C9C23A54C}"/>
              </a:ext>
            </a:extLst>
          </p:cNvPr>
          <p:cNvSpPr txBox="1"/>
          <p:nvPr/>
        </p:nvSpPr>
        <p:spPr>
          <a:xfrm>
            <a:off x="7277136" y="4971638"/>
            <a:ext cx="45009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Bahnschrift SemiBold" panose="020B0502040204020203" pitchFamily="34" charset="0"/>
              </a:rPr>
              <a:t>Parametric Vision.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Bahnschrift SemiBold" panose="020B0502040204020203" pitchFamily="34" charset="0"/>
              </a:rPr>
              <a:t>Assuming a true data-generating process.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Bahnschrift SemiBold" panose="020B0502040204020203" pitchFamily="34" charset="0"/>
              </a:rPr>
              <a:t>Evaluation based on fit.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latin typeface="Bahnschrift SemiBold" panose="020B0502040204020203" pitchFamily="34" charset="0"/>
              </a:rPr>
              <a:t>Ignoring Model uncertainty.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8EC04-5C62-49CB-98E9-C0B6BAE3BE61}"/>
              </a:ext>
            </a:extLst>
          </p:cNvPr>
          <p:cNvSpPr txBox="1"/>
          <p:nvPr/>
        </p:nvSpPr>
        <p:spPr>
          <a:xfrm>
            <a:off x="7277136" y="3300756"/>
            <a:ext cx="4500976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Bold" panose="020B0502040204020203" pitchFamily="34" charset="0"/>
              </a:rPr>
              <a:t>Lagrange Multiplier (LM) Test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95556-AB50-4E11-8ECE-BCCFB3BF8779}"/>
              </a:ext>
            </a:extLst>
          </p:cNvPr>
          <p:cNvSpPr txBox="1"/>
          <p:nvPr/>
        </p:nvSpPr>
        <p:spPr>
          <a:xfrm>
            <a:off x="7277136" y="3605845"/>
            <a:ext cx="4500976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hnschrift SemiBold" panose="020B0502040204020203" pitchFamily="34" charset="0"/>
              </a:rPr>
              <a:t>Wald Test Tests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958083-7B97-4C0D-92E9-0D08740E88EC}"/>
              </a:ext>
            </a:extLst>
          </p:cNvPr>
          <p:cNvSpPr txBox="1"/>
          <p:nvPr/>
        </p:nvSpPr>
        <p:spPr>
          <a:xfrm>
            <a:off x="7277136" y="4447034"/>
            <a:ext cx="4500976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" panose="020B0502040204020203" pitchFamily="34" charset="0"/>
              </a:rPr>
              <a:t>Classical Model Selection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DC9CE3-10D0-4EFE-89A7-1177791AE94E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165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7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ED007-B1B7-4350-954C-390977599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1" y="1809614"/>
            <a:ext cx="10946167" cy="9716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29CF3-7A89-46FB-88AA-0E4DEB8B3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4" y="3524753"/>
            <a:ext cx="10946167" cy="29515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3DDEE-5521-4AA9-9800-5B42B3134769}"/>
              </a:ext>
            </a:extLst>
          </p:cNvPr>
          <p:cNvSpPr txBox="1"/>
          <p:nvPr/>
        </p:nvSpPr>
        <p:spPr>
          <a:xfrm>
            <a:off x="710214" y="6476260"/>
            <a:ext cx="1068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[Lesson 1] The Charm of DSLR Cameras (canon-asia.com)</a:t>
            </a:r>
            <a:endParaRPr lang="en-US" sz="800" dirty="0"/>
          </a:p>
          <a:p>
            <a:r>
              <a:rPr lang="en-US" sz="800" dirty="0" err="1"/>
              <a:t>Datatabel</a:t>
            </a:r>
            <a:r>
              <a:rPr lang="en-US" sz="800" dirty="0"/>
              <a:t>: </a:t>
            </a:r>
            <a:r>
              <a:rPr lang="en-US" sz="800" dirty="0">
                <a:hlinkClick r:id="rId5"/>
              </a:rPr>
              <a:t>Introduction to the Fundamentals of Panel Data - Aptech</a:t>
            </a:r>
            <a:endParaRPr lang="en-US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219BDC-8C1B-4E3E-9C97-5DC79CBF51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13" y="172190"/>
            <a:ext cx="2687529" cy="137085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190478" y="1312216"/>
            <a:ext cx="497205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Cross-Sectional Data</a:t>
            </a:r>
            <a:endParaRPr lang="en-SG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248275" y="3063088"/>
            <a:ext cx="4972050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Panel Data</a:t>
            </a:r>
            <a:endParaRPr lang="en-SG" sz="24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E80C4E-6649-4A41-94FC-F3304E8D3222}"/>
              </a:ext>
            </a:extLst>
          </p:cNvPr>
          <p:cNvSpPr/>
          <p:nvPr/>
        </p:nvSpPr>
        <p:spPr>
          <a:xfrm>
            <a:off x="11787739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95227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B2B46-3B3D-42B7-A692-929C01CC5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46" y="1359933"/>
            <a:ext cx="4990904" cy="42979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FD306-FE3E-492F-8513-35ACD8FA7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359933"/>
            <a:ext cx="5219700" cy="42744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781246" y="762000"/>
            <a:ext cx="4990904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Balanced Panel Data</a:t>
            </a:r>
            <a:endParaRPr lang="en-SG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362700" y="762000"/>
            <a:ext cx="5219700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Unbalanced Panel Data</a:t>
            </a:r>
            <a:endParaRPr lang="en-SG" sz="2400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E3F6F3-BACB-4E0C-BE00-A553C0D6A4F4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88833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86871-61A5-4D1D-A030-F3EE62A3B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/>
          <a:stretch/>
        </p:blipFill>
        <p:spPr>
          <a:xfrm>
            <a:off x="2263805" y="436640"/>
            <a:ext cx="8066843" cy="65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1DF7B5-3E53-40DF-92CD-B1BBB5F42271}"/>
              </a:ext>
            </a:extLst>
          </p:cNvPr>
          <p:cNvSpPr txBox="1"/>
          <p:nvPr/>
        </p:nvSpPr>
        <p:spPr>
          <a:xfrm>
            <a:off x="503426" y="394578"/>
            <a:ext cx="7838982" cy="64633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NONSPHERICAL  DISTURBANCES — THE  GENERALIZED REGRESSION MODEL (GLS)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96A6C-3AAE-4FE1-B88F-87BCA2709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6" y="1332240"/>
            <a:ext cx="4966792" cy="2243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F3F32-AA10-479D-8921-BCF5B5311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48" y="1286264"/>
            <a:ext cx="5366288" cy="22431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C1BAFA-14A9-4687-8915-5F9F796E7F3D}"/>
              </a:ext>
            </a:extLst>
          </p:cNvPr>
          <p:cNvSpPr txBox="1"/>
          <p:nvPr/>
        </p:nvSpPr>
        <p:spPr>
          <a:xfrm>
            <a:off x="0" y="6688723"/>
            <a:ext cx="2858609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4"/>
              </a:rPr>
              <a:t>10 Non-Spherical Errors | Practical Data Analysis for Political Scientists (bkenkel.com)</a:t>
            </a:r>
            <a:endParaRPr lang="en-US" sz="5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0520A-8D00-430E-961A-36039B007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6" y="3778065"/>
            <a:ext cx="4966792" cy="1358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9487CD-728E-4352-A2FF-68E44A563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148" y="3877595"/>
            <a:ext cx="5366288" cy="17879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CD0454-7368-49EA-8EF8-CB0C3F7ED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6" y="5330577"/>
            <a:ext cx="4829453" cy="1358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72ADA2-76B1-48B2-AB50-95C6D81F536E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36634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83C6D6-2561-4505-8377-AF0348C8254A}"/>
              </a:ext>
            </a:extLst>
          </p:cNvPr>
          <p:cNvSpPr txBox="1"/>
          <p:nvPr/>
        </p:nvSpPr>
        <p:spPr>
          <a:xfrm>
            <a:off x="3442667" y="208141"/>
            <a:ext cx="666713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One Way Fixed Effect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E70C82-DECF-4C3F-8D58-50973DD7CA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36"/>
          <a:stretch/>
        </p:blipFill>
        <p:spPr>
          <a:xfrm>
            <a:off x="4561254" y="816008"/>
            <a:ext cx="1784411" cy="520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C2641-28CE-46DC-812A-E9A72CC39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2" y="1575417"/>
            <a:ext cx="10848512" cy="47784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87CF0-D4B0-4749-9381-6B03E71E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52" y="816007"/>
            <a:ext cx="3497802" cy="520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A1F96E-33EE-41F7-9EB0-22525DC60AFC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77681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ABB9E-7C28-4A47-B2D7-784DE9C2F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870" y="515562"/>
            <a:ext cx="5628444" cy="1434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9C7A9D-838A-4EFA-8D7F-158E4D3C3781}"/>
              </a:ext>
            </a:extLst>
          </p:cNvPr>
          <p:cNvSpPr txBox="1"/>
          <p:nvPr/>
        </p:nvSpPr>
        <p:spPr>
          <a:xfrm>
            <a:off x="2182911" y="2145499"/>
            <a:ext cx="75258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Fixed Effect Model (Within Transformation)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28BC7-0276-4095-A1E5-D7F36EB01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11" y="2710140"/>
            <a:ext cx="7504590" cy="9924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74658E-D32D-4FB7-8142-11C62073D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11" y="3897898"/>
            <a:ext cx="7525800" cy="19528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1D3D843-6850-41C2-8961-71FB37DEC583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77903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5AFC0-9880-4779-BDEC-D3A1F0638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3" y="872307"/>
            <a:ext cx="10821910" cy="15623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8B8942-B773-48E7-906D-92399532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6" y="2434625"/>
            <a:ext cx="10821910" cy="120031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0F7E3-AD68-42E6-85D1-7235933D41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5" y="3640180"/>
            <a:ext cx="10821909" cy="91452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ED489-1970-4146-974D-FF7913EA3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4" y="4554708"/>
            <a:ext cx="10821910" cy="428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ACC79E-1C4A-4CC4-BFA7-DE9DEC467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2" y="4987596"/>
            <a:ext cx="10821909" cy="110505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5920B1-B592-42F0-A718-210CE187041E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9300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86B00-861B-4E44-83C5-A24BF106C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3" y="1023713"/>
            <a:ext cx="5782321" cy="12574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459CE0-56E7-461E-A00B-7E2BD023CA4F}"/>
              </a:ext>
            </a:extLst>
          </p:cNvPr>
          <p:cNvSpPr txBox="1"/>
          <p:nvPr/>
        </p:nvSpPr>
        <p:spPr>
          <a:xfrm>
            <a:off x="396537" y="381740"/>
            <a:ext cx="5699464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Two Way Fixed Effect Model (Within Transformation + Dummy Technique)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D4B90-D3D5-4EA0-8BE7-64F0CDCD52B4}"/>
              </a:ext>
            </a:extLst>
          </p:cNvPr>
          <p:cNvSpPr txBox="1"/>
          <p:nvPr/>
        </p:nvSpPr>
        <p:spPr>
          <a:xfrm>
            <a:off x="396535" y="2342795"/>
            <a:ext cx="5782321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What's the difference between dummies and within transformation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CACDE-8892-4911-AD26-B94A8214B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3" y="3009148"/>
            <a:ext cx="5782325" cy="2992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61D5A-2A0A-4584-9F03-AF43EF71F419}"/>
              </a:ext>
            </a:extLst>
          </p:cNvPr>
          <p:cNvSpPr txBox="1"/>
          <p:nvPr/>
        </p:nvSpPr>
        <p:spPr>
          <a:xfrm>
            <a:off x="6374164" y="381740"/>
            <a:ext cx="567283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First deference estimator</a:t>
            </a:r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45E1BF-CC6B-4798-B0C8-61AD355DC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918196"/>
            <a:ext cx="5672833" cy="2438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21ABBC-2100-49FF-8543-29ECA46B67EB}"/>
              </a:ext>
            </a:extLst>
          </p:cNvPr>
          <p:cNvSpPr txBox="1"/>
          <p:nvPr/>
        </p:nvSpPr>
        <p:spPr>
          <a:xfrm>
            <a:off x="6374164" y="4185754"/>
            <a:ext cx="5672833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 dynamic model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8727DC-7FA1-4701-A5D2-B2CBB422D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4" y="4691006"/>
            <a:ext cx="4394450" cy="457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DC43E0-8F99-40DF-AFBA-AF9C332D9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4" y="5284190"/>
            <a:ext cx="4394450" cy="457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0928BD-7B57-4F2F-88CD-50176A89441E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25158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DD1DCA-C21D-4862-9E87-E57CAF03044B}"/>
              </a:ext>
            </a:extLst>
          </p:cNvPr>
          <p:cNvSpPr txBox="1"/>
          <p:nvPr/>
        </p:nvSpPr>
        <p:spPr>
          <a:xfrm>
            <a:off x="985421" y="6436311"/>
            <a:ext cx="69689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2"/>
              </a:rPr>
              <a:t>Introduction to the Fundamentals of Panel Data - Aptech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669F1-608A-42AC-B23A-6E91B684A751}"/>
              </a:ext>
            </a:extLst>
          </p:cNvPr>
          <p:cNvSpPr txBox="1"/>
          <p:nvPr/>
        </p:nvSpPr>
        <p:spPr>
          <a:xfrm>
            <a:off x="985421" y="321144"/>
            <a:ext cx="47850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One Way Random Effect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45703-E3C3-460C-B504-774B8EDDD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1954636"/>
            <a:ext cx="10848512" cy="44754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60315A-AAE4-487A-A919-A3D466459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1" y="840287"/>
            <a:ext cx="4785064" cy="8109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516FE-E336-4E0B-93E8-6DFA81C18AE2}"/>
              </a:ext>
            </a:extLst>
          </p:cNvPr>
          <p:cNvSpPr txBox="1"/>
          <p:nvPr/>
        </p:nvSpPr>
        <p:spPr>
          <a:xfrm>
            <a:off x="6409677" y="321144"/>
            <a:ext cx="4785064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Two Way Random Effect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3D366-0DCE-49E0-9F04-A89F03DD8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6" y="840287"/>
            <a:ext cx="1464475" cy="369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8D19C12-FD42-4E5B-85CF-A716651D2A09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9411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C559CE-7844-4D76-B737-D8AB4A6ECC99}"/>
              </a:ext>
            </a:extLst>
          </p:cNvPr>
          <p:cNvSpPr txBox="1"/>
          <p:nvPr/>
        </p:nvSpPr>
        <p:spPr>
          <a:xfrm>
            <a:off x="851695" y="620315"/>
            <a:ext cx="5388745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Estimation methods for One Way and Two Way random effect model.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E6CE7-F381-4CBB-A208-64898E8E42F5}"/>
              </a:ext>
            </a:extLst>
          </p:cNvPr>
          <p:cNvSpPr txBox="1"/>
          <p:nvPr/>
        </p:nvSpPr>
        <p:spPr>
          <a:xfrm>
            <a:off x="6463862" y="620315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Advance Methods (Hybrid Method)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AA41CD-A139-4630-BC9C-263C5202E246}"/>
              </a:ext>
            </a:extLst>
          </p:cNvPr>
          <p:cNvSpPr txBox="1"/>
          <p:nvPr/>
        </p:nvSpPr>
        <p:spPr>
          <a:xfrm>
            <a:off x="835413" y="1258437"/>
            <a:ext cx="5388745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Fuller and </a:t>
            </a:r>
            <a:r>
              <a:rPr lang="en-US" sz="1400" b="1" dirty="0" err="1"/>
              <a:t>Battese</a:t>
            </a:r>
            <a:r>
              <a:rPr lang="en-US" sz="1400" b="1" dirty="0"/>
              <a:t> Method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Wansbeek</a:t>
            </a:r>
            <a:r>
              <a:rPr lang="en-US" sz="1400" b="1" dirty="0"/>
              <a:t> and Kapteyn Method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Wallace and Hussain Method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Nerlove</a:t>
            </a:r>
            <a:r>
              <a:rPr lang="en-US" sz="1400" b="1" dirty="0"/>
              <a:t> Method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9057F-B6C1-4FD9-B31C-90B823BDF50F}"/>
              </a:ext>
            </a:extLst>
          </p:cNvPr>
          <p:cNvSpPr txBox="1"/>
          <p:nvPr/>
        </p:nvSpPr>
        <p:spPr>
          <a:xfrm>
            <a:off x="6463862" y="1069546"/>
            <a:ext cx="5388745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Hausman-Taylor Estimation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/>
              <a:t>Amemiya-MaCurdy</a:t>
            </a:r>
            <a:r>
              <a:rPr lang="en-US" sz="1400" b="1" dirty="0"/>
              <a:t> Estimation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Parks Method (Autoregressive Model)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/>
              <a:t>Da Silva Method (Variance-Component Moving Average Model)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4DAC9-BB9B-4BC5-B814-C9F67A9B045A}"/>
              </a:ext>
            </a:extLst>
          </p:cNvPr>
          <p:cNvSpPr txBox="1"/>
          <p:nvPr/>
        </p:nvSpPr>
        <p:spPr>
          <a:xfrm>
            <a:off x="835415" y="2516307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Specification Tests</a:t>
            </a:r>
            <a:endParaRPr 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0FC6F-BC85-4631-941D-F93DBDFFFB3C}"/>
              </a:ext>
            </a:extLst>
          </p:cNvPr>
          <p:cNvSpPr txBox="1"/>
          <p:nvPr/>
        </p:nvSpPr>
        <p:spPr>
          <a:xfrm>
            <a:off x="851692" y="3138359"/>
            <a:ext cx="5388745" cy="2769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i="1" dirty="0"/>
              <a:t>F</a:t>
            </a:r>
            <a:r>
              <a:rPr lang="en-US" sz="1200" b="1" dirty="0"/>
              <a:t> Test</a:t>
            </a:r>
            <a:endParaRPr lang="en-US" sz="10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075E5-3931-4F67-B865-67043FFAB82A}"/>
              </a:ext>
            </a:extLst>
          </p:cNvPr>
          <p:cNvSpPr txBox="1"/>
          <p:nvPr/>
        </p:nvSpPr>
        <p:spPr>
          <a:xfrm>
            <a:off x="851692" y="3604900"/>
            <a:ext cx="538874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Breusch-Pagan (BP) test for one-way random effects</a:t>
            </a:r>
            <a:endParaRPr 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44BC1D-5B8C-404C-A025-7ED95E6F6294}"/>
              </a:ext>
            </a:extLst>
          </p:cNvPr>
          <p:cNvSpPr txBox="1"/>
          <p:nvPr/>
        </p:nvSpPr>
        <p:spPr>
          <a:xfrm>
            <a:off x="6438719" y="2362418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Panel Data </a:t>
            </a:r>
            <a:r>
              <a:rPr lang="en-US" sz="1400" b="1" dirty="0" err="1"/>
              <a:t>Poolability</a:t>
            </a:r>
            <a:r>
              <a:rPr lang="en-US" sz="1400" b="1" dirty="0"/>
              <a:t> Test</a:t>
            </a:r>
            <a:endParaRPr lang="en-US" sz="11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15AFD-AF3C-4356-9CAB-F9AF9C3DB331}"/>
              </a:ext>
            </a:extLst>
          </p:cNvPr>
          <p:cNvSpPr txBox="1"/>
          <p:nvPr/>
        </p:nvSpPr>
        <p:spPr>
          <a:xfrm>
            <a:off x="6480139" y="2868461"/>
            <a:ext cx="5388745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Null hypothesis: </a:t>
            </a:r>
            <a:r>
              <a:rPr lang="en-US" dirty="0" err="1"/>
              <a:t>Poolability</a:t>
            </a:r>
            <a:r>
              <a:rPr lang="en-US" dirty="0"/>
              <a:t> assumes homogeneous slope coefficients i.e. There is no fixed effect.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9E741E-9EE1-4275-91DC-09C15AF18C6B}"/>
              </a:ext>
            </a:extLst>
          </p:cNvPr>
          <p:cNvSpPr txBox="1"/>
          <p:nvPr/>
        </p:nvSpPr>
        <p:spPr>
          <a:xfrm>
            <a:off x="6463861" y="3976668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/>
              <a:t>F</a:t>
            </a:r>
            <a:r>
              <a:rPr lang="en-US" sz="1400" b="1" dirty="0"/>
              <a:t> Test</a:t>
            </a:r>
            <a:endParaRPr lang="en-US" sz="1100" b="1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8A11A8-9674-4AFC-9337-6315F56E9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2" y="4469322"/>
            <a:ext cx="3710869" cy="6848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2059CD-DED5-48C8-8BC8-E2565E4F9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39" y="5778701"/>
            <a:ext cx="3710869" cy="4567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8BEFD9-6B78-4DC1-8849-CC3D79FF8F5F}"/>
              </a:ext>
            </a:extLst>
          </p:cNvPr>
          <p:cNvSpPr txBox="1"/>
          <p:nvPr/>
        </p:nvSpPr>
        <p:spPr>
          <a:xfrm>
            <a:off x="6480139" y="5312542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i="1" dirty="0"/>
              <a:t>LR</a:t>
            </a:r>
            <a:r>
              <a:rPr lang="en-US" sz="1400" b="1" dirty="0"/>
              <a:t> Test</a:t>
            </a:r>
            <a:endParaRPr lang="en-US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0A923B-50FF-41E9-B5B4-129D04C50184}"/>
              </a:ext>
            </a:extLst>
          </p:cNvPr>
          <p:cNvSpPr txBox="1"/>
          <p:nvPr/>
        </p:nvSpPr>
        <p:spPr>
          <a:xfrm>
            <a:off x="835414" y="4089032"/>
            <a:ext cx="5388745" cy="30777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Breusch-Pagan (BP) test for two-way random effects</a:t>
            </a:r>
            <a:endParaRPr lang="en-US" sz="10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BFA55F-1160-4B29-9565-C0B547835C1C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6368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21" grpId="0" animBg="1"/>
      <p:bldP spid="22" grpId="0" animBg="1"/>
      <p:bldP spid="23" grpId="0" animBg="1"/>
      <p:bldP spid="26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E74D38-1BA1-4639-9246-E00737F4EB8B}"/>
              </a:ext>
            </a:extLst>
          </p:cNvPr>
          <p:cNvSpPr txBox="1"/>
          <p:nvPr/>
        </p:nvSpPr>
        <p:spPr>
          <a:xfrm>
            <a:off x="545032" y="3359050"/>
            <a:ext cx="5388745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Lagrange Multiplier (LM) Tests for Cross-Sectional and Time Effects.</a:t>
            </a:r>
            <a:endParaRPr lang="en-US" sz="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939E3-6336-4DAC-8B99-3542DCEC2888}"/>
              </a:ext>
            </a:extLst>
          </p:cNvPr>
          <p:cNvSpPr txBox="1"/>
          <p:nvPr/>
        </p:nvSpPr>
        <p:spPr>
          <a:xfrm>
            <a:off x="517925" y="4090266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Tests for Serial Correlation and Cross-Sectional Effects</a:t>
            </a:r>
            <a:endParaRPr lang="en-US" sz="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AFC6A4-26AC-4346-B79F-931D1C8A1F89}"/>
              </a:ext>
            </a:extLst>
          </p:cNvPr>
          <p:cNvSpPr/>
          <p:nvPr/>
        </p:nvSpPr>
        <p:spPr>
          <a:xfrm>
            <a:off x="517927" y="6108420"/>
            <a:ext cx="5264521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 err="1"/>
              <a:t>Baltagi</a:t>
            </a:r>
            <a:r>
              <a:rPr lang="en-US" sz="1200" b="1" dirty="0"/>
              <a:t> and Li Joint LM Test for Serial Correlation and Random Cross-Sectional Effects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FB74C-DA42-49A1-A5D1-08ADF46011D6}"/>
              </a:ext>
            </a:extLst>
          </p:cNvPr>
          <p:cNvSpPr/>
          <p:nvPr/>
        </p:nvSpPr>
        <p:spPr>
          <a:xfrm>
            <a:off x="561975" y="4672055"/>
            <a:ext cx="4553836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Wooldridge Test for the Presence of Unobserved Effects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DAAEE-31BC-446D-99B6-F51B400A40BA}"/>
              </a:ext>
            </a:extLst>
          </p:cNvPr>
          <p:cNvSpPr/>
          <p:nvPr/>
        </p:nvSpPr>
        <p:spPr>
          <a:xfrm>
            <a:off x="517926" y="5138057"/>
            <a:ext cx="4913525" cy="4616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err="1"/>
              <a:t>Bera</a:t>
            </a:r>
            <a:r>
              <a:rPr lang="en-US" sz="1200" b="1" dirty="0"/>
              <a:t>, Sosa Escudero, and Yoon Modified Rao’s Score Test in the </a:t>
            </a:r>
          </a:p>
          <a:p>
            <a:r>
              <a:rPr lang="en-US" sz="1200" b="1" dirty="0"/>
              <a:t>Presence of Local Misspecification.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1A711C-AADC-4CB6-BABC-63C9237AA852}"/>
              </a:ext>
            </a:extLst>
          </p:cNvPr>
          <p:cNvSpPr/>
          <p:nvPr/>
        </p:nvSpPr>
        <p:spPr>
          <a:xfrm>
            <a:off x="517926" y="5705761"/>
            <a:ext cx="4092197" cy="27699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/>
              <a:t>LM Test for First-Order Correlation under Fixed Effects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2651A4-5935-4592-990D-4DB509B61706}"/>
              </a:ext>
            </a:extLst>
          </p:cNvPr>
          <p:cNvSpPr txBox="1"/>
          <p:nvPr/>
        </p:nvSpPr>
        <p:spPr>
          <a:xfrm>
            <a:off x="545034" y="415482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Panel Data Cross-Sectional Dependence Test</a:t>
            </a:r>
            <a:endParaRPr 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F2B54-6F83-4CFD-A813-949F57E7E3A2}"/>
              </a:ext>
            </a:extLst>
          </p:cNvPr>
          <p:cNvSpPr txBox="1"/>
          <p:nvPr/>
        </p:nvSpPr>
        <p:spPr>
          <a:xfrm>
            <a:off x="545033" y="867225"/>
            <a:ext cx="5388745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Null hypothesis: </a:t>
            </a:r>
            <a:r>
              <a:rPr lang="en-US" dirty="0"/>
              <a:t>zero cross-sectional error correlations.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11CF6-2D45-4F3A-A171-F5E321D8A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26" y="1567168"/>
            <a:ext cx="5388745" cy="8222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9AA5C-1104-4C3F-835E-284171CFA33B}"/>
              </a:ext>
            </a:extLst>
          </p:cNvPr>
          <p:cNvSpPr txBox="1"/>
          <p:nvPr/>
        </p:nvSpPr>
        <p:spPr>
          <a:xfrm>
            <a:off x="517926" y="2418482"/>
            <a:ext cx="5388745" cy="3077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Unit Root Test</a:t>
            </a:r>
            <a:endParaRPr 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3A514C-DD5C-46F1-8704-A3F8489262C4}"/>
              </a:ext>
            </a:extLst>
          </p:cNvPr>
          <p:cNvSpPr txBox="1"/>
          <p:nvPr/>
        </p:nvSpPr>
        <p:spPr>
          <a:xfrm>
            <a:off x="545032" y="2807915"/>
            <a:ext cx="5388745" cy="36933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Test all time series analysis related tests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181FE-AF89-4AE4-888F-A9D9E7450F18}"/>
              </a:ext>
            </a:extLst>
          </p:cNvPr>
          <p:cNvSpPr txBox="1"/>
          <p:nvPr/>
        </p:nvSpPr>
        <p:spPr>
          <a:xfrm>
            <a:off x="6566231" y="415482"/>
            <a:ext cx="5388745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Getting Started: PANEL Procedure</a:t>
            </a:r>
            <a:endParaRPr lang="en-US" sz="11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DEDED7B-3FCB-4440-8F51-E73772A33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38" y="987340"/>
            <a:ext cx="5388745" cy="22570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F20FFC-CFD0-43D8-A823-ECB07A249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38" y="3800427"/>
            <a:ext cx="2125210" cy="614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51B9FA-4B63-4FDB-9AA2-172218B72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38" y="5297285"/>
            <a:ext cx="2886478" cy="1448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8687A8A-2E3F-46A7-A55C-8E0DB2467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38" y="4510394"/>
            <a:ext cx="3815983" cy="650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29FCAE-8EEE-44F9-A4D6-F50EF39F2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231" y="3380787"/>
            <a:ext cx="3924848" cy="323895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CFEB893-3B78-4C48-884E-90DF017421E3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41402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1C6AD2-145B-4022-BF56-154F5D238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9" y="306872"/>
            <a:ext cx="3772426" cy="228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BFBED-D720-4EE5-BF31-E95192A23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9" y="726728"/>
            <a:ext cx="2467319" cy="2476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B15EE-ED3B-4A94-AB3A-8517C27DD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9" y="1100702"/>
            <a:ext cx="3410426" cy="4286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03DAAB-B214-42BC-B616-558162CEE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9" y="1705287"/>
            <a:ext cx="3834697" cy="145566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9E26A-00B1-441D-8376-A6477E362E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9" y="3394744"/>
            <a:ext cx="2838408" cy="6494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8C9FE5-2893-43A7-BB23-28FF4B1EEC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79" y="4278003"/>
            <a:ext cx="3603035" cy="18294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BCFADE-43DC-43B0-8DA3-6328097BA1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36" y="101803"/>
            <a:ext cx="2749824" cy="9728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B7F562-878B-4377-A9B8-8F860C8ED3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36" y="1153432"/>
            <a:ext cx="3741453" cy="94853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F1B146-95FA-4BEA-BB92-17303B6D40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36" y="2299355"/>
            <a:ext cx="4163147" cy="45586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5E04BF-AB63-4D1A-951D-7FE0A16BAD2C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9247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138990-12B5-4687-8246-A552935C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2" y="301071"/>
            <a:ext cx="3284316" cy="87759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9E5D8-A983-4B2A-9F62-EEB5BB2D2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2" y="1273709"/>
            <a:ext cx="3576432" cy="8236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333A61-2404-40F4-943F-0DF0BE2F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2" y="2246346"/>
            <a:ext cx="4881449" cy="18116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B52E9-A95D-49BB-91F5-047A0D8AE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82" y="4206991"/>
            <a:ext cx="6076137" cy="26310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39BBB0-F918-4C87-8383-E92F5D7AD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19" y="372861"/>
            <a:ext cx="5832819" cy="34267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193033-811B-4BDD-8287-A4508F681B73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53772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4776A4-7829-492B-98FC-9D4BC613D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58" y="1105614"/>
            <a:ext cx="7503565" cy="557039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174501-71A9-4636-A475-21AC96DDEA7A}"/>
              </a:ext>
            </a:extLst>
          </p:cNvPr>
          <p:cNvSpPr txBox="1"/>
          <p:nvPr/>
        </p:nvSpPr>
        <p:spPr>
          <a:xfrm>
            <a:off x="1832295" y="459874"/>
            <a:ext cx="725728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CRISP-DM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8188B30-390C-450F-B004-9F184148E9BF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7737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6A6DBC-034C-4C69-B357-588CEE37C416}"/>
              </a:ext>
            </a:extLst>
          </p:cNvPr>
          <p:cNvSpPr txBox="1"/>
          <p:nvPr/>
        </p:nvSpPr>
        <p:spPr>
          <a:xfrm>
            <a:off x="1633492" y="497150"/>
            <a:ext cx="7111013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721B49-E324-44E2-9F28-3A486AAC6CFE}"/>
              </a:ext>
            </a:extLst>
          </p:cNvPr>
          <p:cNvSpPr txBox="1"/>
          <p:nvPr/>
        </p:nvSpPr>
        <p:spPr>
          <a:xfrm>
            <a:off x="1624614" y="1038687"/>
            <a:ext cx="7111013" cy="12861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There is no details about mentioned algorithms.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Little amount of data visualizations.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/>
              <a:t>Little amount of mathematical derivations.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D3D801-7D84-4343-82B4-DA23CA1CD4D9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85443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4B521F-71A3-4627-B8E7-E4E99C35C09E}"/>
              </a:ext>
            </a:extLst>
          </p:cNvPr>
          <p:cNvSpPr txBox="1"/>
          <p:nvPr/>
        </p:nvSpPr>
        <p:spPr>
          <a:xfrm>
            <a:off x="1832295" y="459874"/>
            <a:ext cx="7257289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C3EF8-E83F-47B6-BF93-65BFE2B12361}"/>
              </a:ext>
            </a:extLst>
          </p:cNvPr>
          <p:cNvSpPr txBox="1"/>
          <p:nvPr/>
        </p:nvSpPr>
        <p:spPr>
          <a:xfrm>
            <a:off x="1832295" y="914400"/>
            <a:ext cx="7257289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Greene, William H. </a:t>
            </a:r>
            <a:r>
              <a:rPr lang="en-US" i="1" dirty="0"/>
              <a:t>Econometric analysis</a:t>
            </a:r>
            <a:r>
              <a:rPr lang="en-US" dirty="0"/>
              <a:t>. Pearson Education India, 2003.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Wooldridge, Jeffrey M. </a:t>
            </a:r>
            <a:r>
              <a:rPr lang="en-US" i="1" dirty="0"/>
              <a:t>Econometric analysis of cross section and panel data</a:t>
            </a:r>
            <a:r>
              <a:rPr lang="en-US" dirty="0"/>
              <a:t>. MIT press, 2010.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Others mentioned websites and lecture notes from my current study.</a:t>
            </a:r>
          </a:p>
        </p:txBody>
      </p:sp>
    </p:spTree>
    <p:extLst>
      <p:ext uri="{BB962C8B-B14F-4D97-AF65-F5344CB8AC3E}">
        <p14:creationId xmlns:p14="http://schemas.microsoft.com/office/powerpoint/2010/main" val="2716137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4F0241-2451-4334-8AC0-050D88BA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88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D1D1FF-258C-4A4C-BAA0-7535690F7308}"/>
              </a:ext>
            </a:extLst>
          </p:cNvPr>
          <p:cNvSpPr txBox="1"/>
          <p:nvPr/>
        </p:nvSpPr>
        <p:spPr>
          <a:xfrm>
            <a:off x="-3524" y="247127"/>
            <a:ext cx="12089854" cy="5847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Bahnschrift SemiBold" panose="020B0502040204020203" pitchFamily="34" charset="0"/>
              </a:rPr>
              <a:t>Linear Regression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0F691-6FED-480D-8BCB-86B018F01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964"/>
            <a:ext cx="3020702" cy="17097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F5A155-03A4-437D-B1D7-F73C42861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325" y="872349"/>
            <a:ext cx="9006529" cy="1699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29E7BC-3440-4400-83D2-E01BBB215D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32393"/>
            <a:ext cx="6041402" cy="21624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457874-C265-404E-AE6E-D65BD21C3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46" y="2832393"/>
            <a:ext cx="4872310" cy="17396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D2A928-67C1-4DE1-A0E1-116246F40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46" y="4672321"/>
            <a:ext cx="4934453" cy="17577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EF63C-B15D-4B71-B370-57E84FFF8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" y="5106374"/>
            <a:ext cx="5981404" cy="8896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039CA46-3147-444C-BBD2-AA26F99A963E}"/>
              </a:ext>
            </a:extLst>
          </p:cNvPr>
          <p:cNvSpPr/>
          <p:nvPr/>
        </p:nvSpPr>
        <p:spPr>
          <a:xfrm>
            <a:off x="6166530" y="5308889"/>
            <a:ext cx="95972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EF68AB-FF55-47F8-8263-C979F150AABB}"/>
              </a:ext>
            </a:extLst>
          </p:cNvPr>
          <p:cNvSpPr/>
          <p:nvPr/>
        </p:nvSpPr>
        <p:spPr>
          <a:xfrm>
            <a:off x="6140270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D4735-DFBD-4021-B4B2-74EDDEF36A3A}"/>
              </a:ext>
            </a:extLst>
          </p:cNvPr>
          <p:cNvSpPr txBox="1"/>
          <p:nvPr/>
        </p:nvSpPr>
        <p:spPr>
          <a:xfrm>
            <a:off x="408373" y="6400800"/>
            <a:ext cx="55307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</a:t>
            </a:r>
            <a:r>
              <a:rPr lang="en-US" sz="800" dirty="0">
                <a:hlinkClick r:id="rId9"/>
              </a:rPr>
              <a:t>Regression assumptions explained! - YouTube</a:t>
            </a:r>
            <a:endParaRPr lang="en-US" sz="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0F5A33E-6737-4D34-8F7C-B0B9B727DEC1}"/>
              </a:ext>
            </a:extLst>
          </p:cNvPr>
          <p:cNvSpPr/>
          <p:nvPr/>
        </p:nvSpPr>
        <p:spPr>
          <a:xfrm>
            <a:off x="11787739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9380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948A2-0675-435F-AE2E-9FEB09343828}"/>
              </a:ext>
            </a:extLst>
          </p:cNvPr>
          <p:cNvSpPr txBox="1"/>
          <p:nvPr/>
        </p:nvSpPr>
        <p:spPr>
          <a:xfrm>
            <a:off x="763480" y="168676"/>
            <a:ext cx="7874493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Bahnschrift SemiBold" panose="020B0502040204020203" pitchFamily="34" charset="0"/>
              </a:rPr>
              <a:t>Other 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CEFB2-BC8E-429A-8825-FB8D8E67B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7" y="1411217"/>
            <a:ext cx="6716063" cy="3715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25434-32CA-4673-9A13-13C766315B3F}"/>
              </a:ext>
            </a:extLst>
          </p:cNvPr>
          <p:cNvSpPr txBox="1"/>
          <p:nvPr/>
        </p:nvSpPr>
        <p:spPr>
          <a:xfrm>
            <a:off x="763478" y="921884"/>
            <a:ext cx="78744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Linear in parameter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2864AD-0E68-4409-8797-A11A8B525635}"/>
              </a:ext>
            </a:extLst>
          </p:cNvPr>
          <p:cNvSpPr txBox="1"/>
          <p:nvPr/>
        </p:nvSpPr>
        <p:spPr>
          <a:xfrm>
            <a:off x="733885" y="5579117"/>
            <a:ext cx="7874494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Non-linear in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8BCF0-E222-439A-A19C-E0FE9CCEA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7" y="6162964"/>
            <a:ext cx="6716061" cy="3810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6F636E-6D86-471A-849E-9ED08A61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5" y="2470039"/>
            <a:ext cx="6716063" cy="30163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1EC364-B519-44F3-81C6-3117769A889B}"/>
              </a:ext>
            </a:extLst>
          </p:cNvPr>
          <p:cNvSpPr txBox="1"/>
          <p:nvPr/>
        </p:nvSpPr>
        <p:spPr>
          <a:xfrm>
            <a:off x="763478" y="1898457"/>
            <a:ext cx="787449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 SemiBold" panose="020B0502040204020203" pitchFamily="34" charset="0"/>
              </a:rPr>
              <a:t>Elasticity from Linear Regression 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E47BEF-591A-4BF8-8D46-0272F6C292B9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22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F270E9-B1AA-4FB9-B782-CBD3978D5D53}"/>
              </a:ext>
            </a:extLst>
          </p:cNvPr>
          <p:cNvSpPr txBox="1"/>
          <p:nvPr/>
        </p:nvSpPr>
        <p:spPr>
          <a:xfrm>
            <a:off x="619946" y="2093486"/>
            <a:ext cx="10946167" cy="178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Bold" panose="020B0502040204020203" pitchFamily="34" charset="0"/>
              </a:rPr>
              <a:t>Detection Methods</a:t>
            </a:r>
            <a:endParaRPr lang="en-US" sz="28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Residual plots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Likelihood Ratio (LR)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37E14-18D5-4147-B213-6782A9B41E9E}"/>
              </a:ext>
            </a:extLst>
          </p:cNvPr>
          <p:cNvSpPr txBox="1"/>
          <p:nvPr/>
        </p:nvSpPr>
        <p:spPr>
          <a:xfrm>
            <a:off x="619944" y="3969521"/>
            <a:ext cx="10946167" cy="17894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Bahnschrift SemiBold" panose="020B0502040204020203" pitchFamily="34" charset="0"/>
              </a:rPr>
              <a:t>Treatments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Get the correct specification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Correct (Trial and error)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C8B86-22A8-4A11-8E63-120E55C15C0E}"/>
              </a:ext>
            </a:extLst>
          </p:cNvPr>
          <p:cNvSpPr txBox="1"/>
          <p:nvPr/>
        </p:nvSpPr>
        <p:spPr>
          <a:xfrm>
            <a:off x="619944" y="5793676"/>
            <a:ext cx="10946168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Bahnschrift SemiBold" panose="020B0502040204020203" pitchFamily="34" charset="0"/>
              </a:rPr>
              <a:t>Machine Learning </a:t>
            </a:r>
            <a:r>
              <a:rPr lang="en-US" sz="2400" b="1" dirty="0"/>
              <a:t>methods are more prudent here!!! </a:t>
            </a:r>
          </a:p>
          <a:p>
            <a:endParaRPr lang="en-US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51E73-C7ED-46F6-94CB-0438F433D7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493" y="5894951"/>
            <a:ext cx="710217" cy="4239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A4C2853-5AC6-4AB0-864F-0064A2E46756}"/>
              </a:ext>
            </a:extLst>
          </p:cNvPr>
          <p:cNvSpPr txBox="1">
            <a:spLocks/>
          </p:cNvSpPr>
          <p:nvPr/>
        </p:nvSpPr>
        <p:spPr>
          <a:xfrm>
            <a:off x="621431" y="200948"/>
            <a:ext cx="10946167" cy="7357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Bahnschrift SemiBold" panose="020B0502040204020203" pitchFamily="34" charset="0"/>
              </a:rPr>
              <a:t>What's the issue</a:t>
            </a:r>
            <a:endParaRPr lang="en-US" sz="3200" dirty="0">
              <a:latin typeface="Bahnschrift SemiBol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44C63A-FE50-4853-82CA-18467B301CEC}"/>
              </a:ext>
            </a:extLst>
          </p:cNvPr>
          <p:cNvSpPr txBox="1"/>
          <p:nvPr/>
        </p:nvSpPr>
        <p:spPr>
          <a:xfrm>
            <a:off x="619949" y="963049"/>
            <a:ext cx="10946167" cy="11430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Due to wrong functional form there is a great chance that both the coefficients and standard error are biased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40AFC9-919D-4217-8119-BADA6B53E2EC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690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48AD5-41EA-4110-AEDC-C45F8BA68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2" y="660687"/>
            <a:ext cx="2392934" cy="22613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586F9D-BB3D-47F2-B664-9422DD37F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66" y="660686"/>
            <a:ext cx="8553234" cy="22613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D03433-3D48-4E57-9E3D-0DE27466D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2" y="3139305"/>
            <a:ext cx="3982006" cy="5048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67234F6-7240-4F81-8003-2D15AF6AF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87" y="4366346"/>
            <a:ext cx="10946167" cy="735706"/>
          </a:xfr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What's the issue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8BC27-7891-4A4D-A8F3-AB9DB8222397}"/>
              </a:ext>
            </a:extLst>
          </p:cNvPr>
          <p:cNvSpPr txBox="1"/>
          <p:nvPr/>
        </p:nvSpPr>
        <p:spPr>
          <a:xfrm>
            <a:off x="550406" y="5164327"/>
            <a:ext cx="10946167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Due to heteroscedasticity, standard error will be biased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0351921-CFA1-4A24-821F-05A92755E859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418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C509EAE-E9C9-4577-8B07-3034F75D7992}"/>
              </a:ext>
            </a:extLst>
          </p:cNvPr>
          <p:cNvSpPr txBox="1"/>
          <p:nvPr/>
        </p:nvSpPr>
        <p:spPr>
          <a:xfrm>
            <a:off x="621428" y="404242"/>
            <a:ext cx="10946167" cy="2251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Bahnschrift SemiBold" panose="020B0502040204020203" pitchFamily="34" charset="0"/>
              </a:rPr>
              <a:t>Detection Methods</a:t>
            </a:r>
            <a:endParaRPr lang="en-US" sz="24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Residual plots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 err="1"/>
              <a:t>Goldfeldt</a:t>
            </a:r>
            <a:r>
              <a:rPr lang="en-US" sz="2400" b="1" dirty="0"/>
              <a:t>-Quant test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Breusch-Pagan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F7602-D5C6-49A2-8471-61A12D4D2860}"/>
              </a:ext>
            </a:extLst>
          </p:cNvPr>
          <p:cNvSpPr txBox="1"/>
          <p:nvPr/>
        </p:nvSpPr>
        <p:spPr>
          <a:xfrm>
            <a:off x="621429" y="3869483"/>
            <a:ext cx="10946167" cy="22510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ahnschrift SemiBold" panose="020B0502040204020203" pitchFamily="34" charset="0"/>
              </a:rPr>
              <a:t>Treatments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err="1"/>
              <a:t>Whits</a:t>
            </a:r>
            <a:r>
              <a:rPr lang="en-US" sz="2400" dirty="0"/>
              <a:t> standard errors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Weighted least squares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/>
              <a:t>Log transformation and many more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6B6E88E-E98A-4E61-8F81-7CB7FD4AC562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5809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46596-CA1F-4604-9E39-28AF2CEE5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0" y="412554"/>
            <a:ext cx="2414730" cy="23786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F08D26-3D4E-42F7-9097-E810829F6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161" y="412554"/>
            <a:ext cx="8531437" cy="2378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BC630-6CB2-4D98-A83B-2CE6E8247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0" y="3429000"/>
            <a:ext cx="7137654" cy="5906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91B54-F024-49B0-B18F-219B29E6F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0" y="4657418"/>
            <a:ext cx="7137654" cy="20718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F8FC305-3837-4097-B45A-8C1F0D8C2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430" y="4131446"/>
            <a:ext cx="7137653" cy="449432"/>
          </a:xfr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accent5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Bahnschrift SemiBold" panose="020B0502040204020203" pitchFamily="34" charset="0"/>
              </a:rPr>
              <a:t>Homoscedasticity and No-Autocorrelation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D5B959-B019-4006-AC75-8CFD6E1D3374}"/>
              </a:ext>
            </a:extLst>
          </p:cNvPr>
          <p:cNvSpPr/>
          <p:nvPr/>
        </p:nvSpPr>
        <p:spPr>
          <a:xfrm>
            <a:off x="11778114" y="6430090"/>
            <a:ext cx="413886" cy="42791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253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0</TotalTime>
  <Words>1063</Words>
  <Application>Microsoft Office PowerPoint</Application>
  <PresentationFormat>Widescreen</PresentationFormat>
  <Paragraphs>202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Bahnschrift SemiBold</vt:lpstr>
      <vt:lpstr>Calibri</vt:lpstr>
      <vt:lpstr>Century Gothic</vt:lpstr>
      <vt:lpstr>Garamond</vt:lpstr>
      <vt:lpstr>Wingdings</vt:lpstr>
      <vt:lpstr>Savon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What's the issue</vt:lpstr>
      <vt:lpstr>PowerPoint Presentation</vt:lpstr>
      <vt:lpstr>Homoscedasticity and No-Autocorrelation</vt:lpstr>
      <vt:lpstr>What's the issue</vt:lpstr>
      <vt:lpstr>What's the issue</vt:lpstr>
      <vt:lpstr>PowerPoint Presentation</vt:lpstr>
      <vt:lpstr>What's the issue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Datta, Pinto Bhusan</dc:creator>
  <cp:lastModifiedBy>Datta, Pinto Bhusan</cp:lastModifiedBy>
  <cp:revision>307</cp:revision>
  <dcterms:created xsi:type="dcterms:W3CDTF">2022-07-15T16:56:42Z</dcterms:created>
  <dcterms:modified xsi:type="dcterms:W3CDTF">2022-07-26T16:59:20Z</dcterms:modified>
</cp:coreProperties>
</file>